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31" r:id="rId2"/>
    <p:sldId id="364" r:id="rId3"/>
    <p:sldId id="356" r:id="rId4"/>
    <p:sldId id="352" r:id="rId5"/>
    <p:sldId id="345" r:id="rId6"/>
    <p:sldId id="357" r:id="rId7"/>
    <p:sldId id="358" r:id="rId8"/>
    <p:sldId id="359" r:id="rId9"/>
    <p:sldId id="366" r:id="rId10"/>
    <p:sldId id="367" r:id="rId11"/>
    <p:sldId id="361" r:id="rId12"/>
    <p:sldId id="322" r:id="rId13"/>
    <p:sldId id="323" r:id="rId14"/>
    <p:sldId id="324" r:id="rId15"/>
    <p:sldId id="329" r:id="rId16"/>
    <p:sldId id="325" r:id="rId17"/>
    <p:sldId id="338" r:id="rId18"/>
    <p:sldId id="362" r:id="rId19"/>
    <p:sldId id="337" r:id="rId20"/>
  </p:sldIdLst>
  <p:sldSz cx="9144000" cy="6858000" type="screen4x3"/>
  <p:notesSz cx="6797675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8401" autoAdjust="0"/>
  </p:normalViewPr>
  <p:slideViewPr>
    <p:cSldViewPr snapToGrid="0">
      <p:cViewPr varScale="1">
        <p:scale>
          <a:sx n="88" d="100"/>
          <a:sy n="88" d="100"/>
        </p:scale>
        <p:origin x="1338" y="84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yp-fp03\Areas\Secretaria%20de%20Agricultura%20ganaderia%20y%20pesca\Subsecretaria%20de%20Agregado%20de%20Valor%20y%20Nuevas%20Tecnologias\Subsecretaria%20de%20Alimentos%20y%20Bebidas\Coordinaci&#243;n%20de%20Gesti&#243;n%20de%20Proyectos\Agendas%20de%20la%20SSAyB%202017\Graficos%20Informe%20de%20Gestion%20CGP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yp-fp03\Areas\Secretaria%20de%20Agricultura%20ganaderia%20y%20pesca\Subsecretaria%20de%20Agregado%20de%20Valor%20y%20Nuevas%20Tecnologias\Subsecretaria%20de%20Alimentos%20y%20Bebidas\Coordinaci&#243;n%20de%20Gesti&#243;n%20de%20Proyectos\Agendas%20de%20la%20SSAyB%202017\Graficos%20Informe%20de%20Gestion%20CGP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0" i="0" baseline="0" dirty="0">
                <a:effectLst/>
              </a:rPr>
              <a:t>Solicitudes elegibles </a:t>
            </a:r>
          </a:p>
          <a:p>
            <a:pPr>
              <a:defRPr/>
            </a:pPr>
            <a:r>
              <a:rPr lang="es-AR" sz="1800" b="0" i="0" baseline="0" dirty="0">
                <a:effectLst/>
              </a:rPr>
              <a:t>"MI GALPÓN"</a:t>
            </a:r>
            <a:endParaRPr lang="es-AR" dirty="0">
              <a:effectLst/>
            </a:endParaRPr>
          </a:p>
          <a:p>
            <a:pPr>
              <a:defRPr/>
            </a:pPr>
            <a:r>
              <a:rPr lang="es-AR" sz="1800" b="0" i="0" baseline="0" dirty="0">
                <a:effectLst/>
              </a:rPr>
              <a:t>Distribución Sectorial </a:t>
            </a:r>
            <a:endParaRPr lang="es-AR" dirty="0">
              <a:effectLst/>
            </a:endParaRPr>
          </a:p>
          <a:p>
            <a:pPr>
              <a:defRPr/>
            </a:pPr>
            <a:endParaRPr lang="es-AR" dirty="0">
              <a:effectLst/>
            </a:endParaRPr>
          </a:p>
        </c:rich>
      </c:tx>
      <c:layout>
        <c:manualLayout>
          <c:xMode val="edge"/>
          <c:yMode val="edge"/>
          <c:x val="0.18557694452499388"/>
          <c:y val="1.9051872271480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'BNA Mi Galpon'!$G$2:$G$4</c:f>
              <c:strCache>
                <c:ptCount val="3"/>
                <c:pt idx="0">
                  <c:v>AVICOLA - CRÍA DE AVES DE CORRAL</c:v>
                </c:pt>
                <c:pt idx="1">
                  <c:v>AVÍCOLA- PRODUCCIÓN DE HUEVOS</c:v>
                </c:pt>
                <c:pt idx="2">
                  <c:v>PORCINO</c:v>
                </c:pt>
              </c:strCache>
            </c:strRef>
          </c:cat>
          <c:val>
            <c:numRef>
              <c:f>'BNA Mi Galpon'!$I$2:$I$4</c:f>
              <c:numCache>
                <c:formatCode>0%</c:formatCode>
                <c:ptCount val="3"/>
                <c:pt idx="0">
                  <c:v>0.22228046401789142</c:v>
                </c:pt>
                <c:pt idx="1">
                  <c:v>0.29775582849067789</c:v>
                </c:pt>
                <c:pt idx="2">
                  <c:v>0.47996370749143069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9067237753147"/>
          <c:y val="0.52269188407768252"/>
          <c:w val="0.40083989501312334"/>
          <c:h val="0.385419947506561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0" i="0" baseline="0" dirty="0">
                <a:effectLst/>
              </a:rPr>
              <a:t>Solicitudes elegibles</a:t>
            </a:r>
          </a:p>
          <a:p>
            <a:pPr>
              <a:defRPr/>
            </a:pPr>
            <a:r>
              <a:rPr lang="es-AR" sz="1800" b="0" i="0" baseline="0" dirty="0">
                <a:effectLst/>
              </a:rPr>
              <a:t>"MI GALPÓN" </a:t>
            </a:r>
            <a:endParaRPr lang="es-AR" dirty="0">
              <a:effectLst/>
            </a:endParaRPr>
          </a:p>
          <a:p>
            <a:pPr>
              <a:defRPr/>
            </a:pPr>
            <a:r>
              <a:rPr lang="es-AR" sz="1800" b="0" i="0" baseline="0" dirty="0">
                <a:effectLst/>
              </a:rPr>
              <a:t>Distribución Provincial </a:t>
            </a:r>
          </a:p>
        </c:rich>
      </c:tx>
      <c:layout>
        <c:manualLayout>
          <c:xMode val="edge"/>
          <c:yMode val="edge"/>
          <c:x val="0.21612936921927581"/>
          <c:y val="1.763085093497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4967788117394468E-2"/>
                  <c:y val="8.05302999014685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670375913754589E-2"/>
                  <c:y val="2.86536034092798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1657230862671099E-2"/>
                  <c:y val="-3.87844014169928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964187327823697E-2"/>
                  <c:y val="0.10153253048176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'BNA Mi Galpon'!$M$2:$M$6</c:f>
              <c:strCache>
                <c:ptCount val="5"/>
                <c:pt idx="0">
                  <c:v>BUENOS AIRES</c:v>
                </c:pt>
                <c:pt idx="1">
                  <c:v>CÓRDOBA</c:v>
                </c:pt>
                <c:pt idx="2">
                  <c:v>ENTRE RÍOS  </c:v>
                </c:pt>
                <c:pt idx="3">
                  <c:v>LA RIOJA</c:v>
                </c:pt>
                <c:pt idx="4">
                  <c:v>SANTA FE</c:v>
                </c:pt>
              </c:strCache>
            </c:strRef>
          </c:cat>
          <c:val>
            <c:numRef>
              <c:f>'BNA Mi Galpon'!$O$2:$O$6</c:f>
              <c:numCache>
                <c:formatCode>0%</c:formatCode>
                <c:ptCount val="5"/>
                <c:pt idx="0">
                  <c:v>0.19560143437469235</c:v>
                </c:pt>
                <c:pt idx="1">
                  <c:v>6.6610247240900922E-2</c:v>
                </c:pt>
                <c:pt idx="2">
                  <c:v>0.42687703323816406</c:v>
                </c:pt>
                <c:pt idx="3">
                  <c:v>0.14509694840696449</c:v>
                </c:pt>
                <c:pt idx="4">
                  <c:v>0.1658143367392782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59545346087939"/>
          <c:y val="0.47917216907708393"/>
          <c:w val="0.2638756209192859"/>
          <c:h val="0.371903364889548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865" y="0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3FC4E-E6C9-41BE-B341-8FF38F659C7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383" y="4777346"/>
            <a:ext cx="5436909" cy="39088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3" y="9428429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865" y="9428429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D41E-A215-4C5E-A7C3-077FF05B275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69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AR" dirty="0" smtClean="0"/>
              <a:t>EN EL SIGNO DE PREGUNTA FUISTE VOS PRIMERO QUIEN TE PREGUNTASTE Y LUEGO FUE UNA TAREA DE EQUIPO </a:t>
            </a:r>
            <a:endParaRPr lang="es-AR" altLang="es-AR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3C6C4-E26D-4751-9621-9935C07608C8}" type="slidenum">
              <a:rPr lang="es-AR" altLang="es-ES"/>
              <a:pPr>
                <a:spcBef>
                  <a:spcPct val="0"/>
                </a:spcBef>
              </a:pPr>
              <a:t>4</a:t>
            </a:fld>
            <a:endParaRPr lang="es-AR" altLang="es-ES" dirty="0"/>
          </a:p>
        </p:txBody>
      </p:sp>
    </p:spTree>
    <p:extLst>
      <p:ext uri="{BB962C8B-B14F-4D97-AF65-F5344CB8AC3E}">
        <p14:creationId xmlns:p14="http://schemas.microsoft.com/office/powerpoint/2010/main" val="352654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AR" smtClean="0"/>
              <a:t>EN EL EQUIPO ACORDAMOS QUE LA PREMISA ERA ANTICIPARNOS. ESA FUE NUESTRA PRIMERA MOTIVACIÓN, Y QUE DEBERÌAMOS BUSCAR INFORMACIÓN PARA LOGRARLO</a:t>
            </a:r>
            <a:endParaRPr lang="es-AR" altLang="es-AR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D62E56-3C77-4377-8485-9851E2485795}" type="slidenum">
              <a:rPr lang="es-AR" altLang="es-ES"/>
              <a:pPr>
                <a:spcBef>
                  <a:spcPct val="0"/>
                </a:spcBef>
              </a:pPr>
              <a:t>9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261253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7163" y="1154113"/>
            <a:ext cx="4156075" cy="3117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AR" smtClean="0"/>
              <a:t>CONCEPTOS</a:t>
            </a:r>
            <a:endParaRPr lang="es-AR" altLang="es-AR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50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908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31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03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47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19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E999E-B08C-4C86-B6ED-B3580B8AD99C}" type="slidenum">
              <a:rPr lang="es-AR" altLang="es-ES"/>
              <a:pPr>
                <a:spcBef>
                  <a:spcPct val="0"/>
                </a:spcBef>
              </a:pPr>
              <a:t>10</a:t>
            </a:fld>
            <a:endParaRPr lang="es-AR" altLang="es-ES"/>
          </a:p>
        </p:txBody>
      </p:sp>
    </p:spTree>
    <p:extLst>
      <p:ext uri="{BB962C8B-B14F-4D97-AF65-F5344CB8AC3E}">
        <p14:creationId xmlns:p14="http://schemas.microsoft.com/office/powerpoint/2010/main" val="1143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825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66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822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684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085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476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13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93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693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5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197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5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165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B750-5F85-4103-AA73-FEA094AB3AD7}" type="datetimeFigureOut">
              <a:rPr lang="es-AR" smtClean="0"/>
              <a:t>22/05/2017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64EA-3633-4948-9918-33CEF321B0E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652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mentosargentinos.gob.ar/HomeAlimentos/BancoImagenes/fotos/baja/Infusiones/0179.jp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alimentosargentinos.gob.ar/HomeAlimentos/BancoImagenes/fotos/baja/CerealesLegumbresSemillas/0189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alimentosargentinos.gob.ar/HomeAlimentos/BancoImagenes/fotos/baja/Lacteos/0268.jpg" TargetMode="External"/><Relationship Id="rId7" Type="http://schemas.openxmlformats.org/officeDocument/2006/relationships/hyperlink" Target="http://www.alimentosargentinos.gob.ar/HomeAlimentos/BancoImagenes/fotos/baja/FrutasHortalizas/006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hyperlink" Target="mailto:proyectosagroalimentarios@magyp.gob.ar" TargetMode="External"/><Relationship Id="rId5" Type="http://schemas.openxmlformats.org/officeDocument/2006/relationships/hyperlink" Target="http://www.alimentosargentinos.gob.ar/HomeAlimentos/BancoImagenes/fotos/baja/Bebidas/0350.jpg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POWERPOINT_Secretaría-de-Agricultura,-Ganadería-y-Pesca-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028346"/>
            <a:ext cx="9144000" cy="19431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3" dirty="0"/>
          </a:p>
        </p:txBody>
      </p:sp>
      <p:pic>
        <p:nvPicPr>
          <p:cNvPr id="14340" name="Picture 5" descr="http://www.alimentosargentinos.gob.ar/HomeAlimentos/BancoImagenes/fotos/tumblr/Infusiones/017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4510455"/>
            <a:ext cx="1613388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http://www.alimentosargentinos.gob.ar/HomeAlimentos/BancoImagenes/fotos/tumblr/CerealesLegumbresSemillas/0189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5" y="4510458"/>
            <a:ext cx="1417027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2529254"/>
            <a:ext cx="9144000" cy="1342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15" b="1" dirty="0">
                <a:solidFill>
                  <a:srgbClr val="008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SECRETARÍA DE AGREGADO DE VALOR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15" b="1" dirty="0">
                <a:solidFill>
                  <a:srgbClr val="008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SUBSECRETARÍA DE ALIMENTOS Y BEBIDAS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46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COORDINACIÓN DE GESTIÓN DE PROYECTOS AGROALIMENTARIOS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46" b="1" dirty="0" smtClean="0">
                <a:solidFill>
                  <a:srgbClr val="0086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Mayo 2017</a:t>
            </a:r>
            <a:endParaRPr lang="en-US" altLang="en-US" sz="1846" b="1" dirty="0">
              <a:solidFill>
                <a:srgbClr val="0086C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4343" name="Picture 11" descr="cabez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4" y="4510458"/>
            <a:ext cx="5477608" cy="9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1 CuadroTexto"/>
          <p:cNvSpPr txBox="1">
            <a:spLocks noChangeArrowheads="1"/>
          </p:cNvSpPr>
          <p:nvPr/>
        </p:nvSpPr>
        <p:spPr bwMode="auto">
          <a:xfrm>
            <a:off x="96715" y="707781"/>
            <a:ext cx="3948710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292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COORDINACIÓN DE GESTIÓN DE PROYECTOS</a:t>
            </a:r>
          </a:p>
        </p:txBody>
      </p:sp>
      <p:pic>
        <p:nvPicPr>
          <p:cNvPr id="7" name="Picture 38" descr="Membr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847"/>
            <a:ext cx="9144001" cy="112627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617138" y="1190120"/>
            <a:ext cx="390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NÚMEROS “MI GALPÓN”</a:t>
            </a:r>
            <a:endParaRPr lang="es-AR" sz="2800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47256"/>
              </p:ext>
            </p:extLst>
          </p:nvPr>
        </p:nvGraphicFramePr>
        <p:xfrm>
          <a:off x="194387" y="1932553"/>
          <a:ext cx="4322988" cy="379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54371"/>
              </p:ext>
            </p:extLst>
          </p:nvPr>
        </p:nvGraphicFramePr>
        <p:xfrm>
          <a:off x="4757055" y="3048001"/>
          <a:ext cx="4191001" cy="3472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0461502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 bwMode="auto">
          <a:xfrm>
            <a:off x="554041" y="1447801"/>
            <a:ext cx="8375650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sz="32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Financiamiento Proyectos agroalimentarios 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005197" y="2591187"/>
            <a:ext cx="1198186" cy="11970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1 CuadroTexto"/>
          <p:cNvSpPr txBox="1"/>
          <p:nvPr/>
        </p:nvSpPr>
        <p:spPr bwMode="auto">
          <a:xfrm>
            <a:off x="5203383" y="5317691"/>
            <a:ext cx="2747707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INSTRUMENTOS </a:t>
            </a:r>
          </a:p>
          <a:p>
            <a:pPr algn="ctr">
              <a:defRPr/>
            </a:pPr>
            <a:endParaRPr lang="es-AR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AR" sz="2000" b="1" cap="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bancarioS</a:t>
            </a:r>
            <a:endParaRPr lang="es-AR" sz="1000" b="1" i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89690" y="3809149"/>
            <a:ext cx="502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Líneas </a:t>
            </a:r>
            <a:r>
              <a:rPr lang="es-AR" sz="3200" b="1" cap="all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Créditos</a:t>
            </a:r>
            <a:endParaRPr lang="es-AR" sz="3200" b="1" cap="all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6096001" y="4351193"/>
            <a:ext cx="731520" cy="891883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51150" y="938535"/>
            <a:ext cx="8648204" cy="4804684"/>
            <a:chOff x="242234" y="1351625"/>
            <a:chExt cx="8648204" cy="4804684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34" y="1621427"/>
              <a:ext cx="2417540" cy="453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2798983" y="1351625"/>
              <a:ext cx="609145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defRPr/>
              </a:pPr>
              <a:r>
                <a:rPr lang="es-AR" sz="2400" b="1" cap="all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FONAPYME</a:t>
              </a:r>
              <a:endParaRPr lang="es-AR" sz="24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s-AR" sz="1200" b="1" cap="all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s-AR" sz="2000" cap="all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Fondos </a:t>
              </a:r>
              <a:r>
                <a:rPr lang="es-AR" sz="2000" cap="all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disponibles: $ 60 millones</a:t>
              </a:r>
            </a:p>
          </p:txBody>
        </p:sp>
      </p:grpSp>
      <p:pic>
        <p:nvPicPr>
          <p:cNvPr id="23" name="10 Imagen" descr="Logo-minister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19" y="6247675"/>
            <a:ext cx="2917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o 26"/>
          <p:cNvGrpSpPr/>
          <p:nvPr/>
        </p:nvGrpSpPr>
        <p:grpSpPr>
          <a:xfrm>
            <a:off x="2468690" y="2233959"/>
            <a:ext cx="6639272" cy="3210183"/>
            <a:chOff x="2871716" y="2574958"/>
            <a:chExt cx="6639272" cy="3210183"/>
          </a:xfrm>
        </p:grpSpPr>
        <p:sp>
          <p:nvSpPr>
            <p:cNvPr id="14" name="10 Elipse"/>
            <p:cNvSpPr/>
            <p:nvPr/>
          </p:nvSpPr>
          <p:spPr>
            <a:xfrm>
              <a:off x="2871716" y="2574958"/>
              <a:ext cx="3596677" cy="1653081"/>
            </a:xfrm>
            <a:prstGeom prst="ellipse">
              <a:avLst/>
            </a:prstGeom>
            <a:gradFill>
              <a:gsLst>
                <a:gs pos="0">
                  <a:srgbClr val="75FFFF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Aporte del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Ministerio de Producción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 MM$  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Evalúa viabilidad económica</a:t>
              </a:r>
              <a:endParaRPr 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10 Elipse"/>
            <p:cNvSpPr/>
            <p:nvPr/>
          </p:nvSpPr>
          <p:spPr>
            <a:xfrm>
              <a:off x="5790697" y="2574958"/>
              <a:ext cx="3720291" cy="1653081"/>
            </a:xfrm>
            <a:prstGeom prst="ellipse">
              <a:avLst/>
            </a:prstGeom>
            <a:gradFill>
              <a:gsLst>
                <a:gs pos="0">
                  <a:srgbClr val="75FFFF"/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Aporte del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Ministerio de Agroindustria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30 MM$  </a:t>
              </a:r>
            </a:p>
            <a:p>
              <a:pPr algn="ctr" eaLnBrk="1" hangingPunct="1">
                <a:defRPr/>
              </a:pPr>
              <a:r>
                <a:rPr lang="es-AR" sz="1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Evalúa viabilidad técnica</a:t>
              </a:r>
              <a:endParaRPr 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10 Elipse"/>
            <p:cNvSpPr/>
            <p:nvPr/>
          </p:nvSpPr>
          <p:spPr>
            <a:xfrm>
              <a:off x="3468495" y="4217049"/>
              <a:ext cx="4990946" cy="15680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Llamado a Concurso Público de Proyectos Agroalimentarios y Agroindustriales con Agregado de Valor </a:t>
              </a:r>
              <a:endParaRPr lang="es-A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764972" y="2203005"/>
            <a:ext cx="6128656" cy="3720552"/>
            <a:chOff x="103015" y="4596580"/>
            <a:chExt cx="8865492" cy="1538203"/>
          </a:xfrm>
        </p:grpSpPr>
        <p:sp>
          <p:nvSpPr>
            <p:cNvPr id="31" name="10 Elipse"/>
            <p:cNvSpPr/>
            <p:nvPr/>
          </p:nvSpPr>
          <p:spPr>
            <a:xfrm>
              <a:off x="103015" y="4596582"/>
              <a:ext cx="2438868" cy="15382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TASA BAJAS Y FIJAS</a:t>
              </a:r>
              <a:endPara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10 Elipse"/>
            <p:cNvSpPr/>
            <p:nvPr/>
          </p:nvSpPr>
          <p:spPr>
            <a:xfrm>
              <a:off x="2654011" y="4596581"/>
              <a:ext cx="3619879" cy="146879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EXCLUSIVO PARA MICRO Y PEQUEÑAS EMPRESAS </a:t>
              </a:r>
              <a:endPara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10 Elipse"/>
            <p:cNvSpPr/>
            <p:nvPr/>
          </p:nvSpPr>
          <p:spPr>
            <a:xfrm>
              <a:off x="6386019" y="4596580"/>
              <a:ext cx="2582488" cy="14748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2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PLAZOS LARGOS</a:t>
              </a:r>
              <a:endPara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73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11151" y="1257933"/>
            <a:ext cx="9144000" cy="1479324"/>
            <a:chOff x="11151" y="1257933"/>
            <a:chExt cx="9144000" cy="1479324"/>
          </a:xfrm>
        </p:grpSpPr>
        <p:sp>
          <p:nvSpPr>
            <p:cNvPr id="3" name="3 CuadroTexto"/>
            <p:cNvSpPr txBox="1">
              <a:spLocks noChangeArrowheads="1"/>
            </p:cNvSpPr>
            <p:nvPr/>
          </p:nvSpPr>
          <p:spPr bwMode="auto">
            <a:xfrm>
              <a:off x="11151" y="1257933"/>
              <a:ext cx="914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s-AR" altLang="es-AR" sz="1800" b="1" cap="al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OBJETIVO:</a:t>
              </a:r>
              <a:r>
                <a:rPr lang="es-AR" altLang="es-AR" sz="1800" b="1" cap="all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Financiamiento </a:t>
              </a:r>
              <a:r>
                <a:rPr lang="es-AR" altLang="es-AR" sz="1800" b="1" cap="all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el desarrollo de las Economías Regionales y potenciar el Norte Argentino (Plan Belgrano)</a:t>
              </a:r>
              <a:endParaRPr lang="es-AR" altLang="es-AR" sz="1800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1 CuadroTexto"/>
            <p:cNvSpPr txBox="1">
              <a:spLocks noChangeArrowheads="1"/>
            </p:cNvSpPr>
            <p:nvPr/>
          </p:nvSpPr>
          <p:spPr bwMode="auto">
            <a:xfrm>
              <a:off x="100360" y="2090926"/>
              <a:ext cx="90436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s-ES" altLang="es-AR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DESTINATARIOS</a:t>
              </a:r>
              <a:r>
                <a:rPr lang="es-ES" altLang="es-AR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s-ES" altLang="es-AR" sz="18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MIPES CON PROYECTOS PARA AGREGAR VALOR 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es-ES" altLang="es-AR" sz="1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altLang="es-AR" sz="18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ANTIGÜEDAD DE AL MENOS 12 MESES</a:t>
              </a:r>
              <a:endParaRPr lang="es-AR" altLang="es-AR" sz="1800" dirty="0">
                <a:solidFill>
                  <a:srgbClr val="00B0F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903047" y="2973921"/>
            <a:ext cx="5849615" cy="2819713"/>
            <a:chOff x="1824991" y="4706104"/>
            <a:chExt cx="5849615" cy="1818302"/>
          </a:xfrm>
        </p:grpSpPr>
        <p:sp>
          <p:nvSpPr>
            <p:cNvPr id="6" name="CuadroTexto 5"/>
            <p:cNvSpPr txBox="1"/>
            <p:nvPr/>
          </p:nvSpPr>
          <p:spPr>
            <a:xfrm>
              <a:off x="2517136" y="4706104"/>
              <a:ext cx="4465325" cy="456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PROYECTOS DE INVERSIÓN</a:t>
              </a:r>
            </a:p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TASA NOMINAL ANUAL FIJA  8%</a:t>
              </a:r>
              <a:endPara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lecha a la derecha con muesca 6"/>
            <p:cNvSpPr/>
            <p:nvPr/>
          </p:nvSpPr>
          <p:spPr>
            <a:xfrm rot="5400000">
              <a:off x="4104757" y="5206124"/>
              <a:ext cx="693322" cy="803511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824991" y="5790064"/>
              <a:ext cx="5849615" cy="734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s-AR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A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FINANCIAMIENTO HASTA $ 2 MILLONES </a:t>
              </a:r>
            </a:p>
            <a:p>
              <a:pPr algn="ctr"/>
              <a:r>
                <a:rPr lang="es-A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PLAZO DEL CRÉDITO: HASTA 7 AÑOS</a:t>
              </a:r>
            </a:p>
            <a:p>
              <a:pPr algn="ctr"/>
              <a:r>
                <a:rPr lang="es-A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(CON 12 MESES DE GRACIA PARA AMORTIZACIÓN DE CAPITAL) </a:t>
              </a:r>
              <a:endParaRPr lang="es-A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CuadroTexto 14"/>
          <p:cNvSpPr txBox="1"/>
          <p:nvPr/>
        </p:nvSpPr>
        <p:spPr>
          <a:xfrm rot="20361092">
            <a:off x="1237341" y="4479077"/>
            <a:ext cx="65393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PROVINCIAS DEL PLAN BELGRANO CON BENEFICIO DE 2 PUNTOS MENOS EN LA TASA DE INTERES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01281" y="2914045"/>
            <a:ext cx="8752397" cy="2618329"/>
            <a:chOff x="536429" y="4709970"/>
            <a:chExt cx="8752397" cy="1688439"/>
          </a:xfrm>
        </p:grpSpPr>
        <p:sp>
          <p:nvSpPr>
            <p:cNvPr id="19" name="CuadroTexto 18"/>
            <p:cNvSpPr txBox="1"/>
            <p:nvPr/>
          </p:nvSpPr>
          <p:spPr>
            <a:xfrm>
              <a:off x="536429" y="4709970"/>
              <a:ext cx="8752397" cy="45648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PROYECTOS DE RECOMPOSICIÓN DEL CAPITAL DE TRABAJO </a:t>
              </a:r>
            </a:p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TASA NOMINAL ANUAL FIJA  10%</a:t>
              </a:r>
              <a:endPara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lecha a la derecha con muesca 19"/>
            <p:cNvSpPr/>
            <p:nvPr/>
          </p:nvSpPr>
          <p:spPr>
            <a:xfrm rot="5400000">
              <a:off x="4415629" y="5068039"/>
              <a:ext cx="693321" cy="855767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921170" y="5624373"/>
              <a:ext cx="5759847" cy="77403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s-AR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FINANCIAMIENTO HASTA $ 1,5 MILLONES </a:t>
              </a:r>
            </a:p>
            <a:p>
              <a:pPr algn="ctr"/>
              <a:r>
                <a:rPr lang="es-A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PLAZO DEL CRÉDITO: HASTA 2 AÑOS</a:t>
              </a:r>
            </a:p>
            <a:p>
              <a:pPr algn="ctr"/>
              <a:r>
                <a:rPr lang="es-A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(CON 6 MESES DE GRACIA PARA AMORTIZACIÓN DE CAPITAL)</a:t>
              </a:r>
              <a:r>
                <a:rPr lang="es-AR" sz="1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s-AR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72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9" y="88904"/>
            <a:ext cx="9144001" cy="1126273"/>
          </a:xfrm>
          <a:prstGeom prst="rect">
            <a:avLst/>
          </a:prstGeom>
        </p:spPr>
      </p:pic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67690" y="1101665"/>
            <a:ext cx="9008619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s-AR" altLang="es-AR" sz="2000" b="1" cap="all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Proyectos </a:t>
            </a:r>
            <a:r>
              <a:rPr lang="es-AR" altLang="es-AR" sz="20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 Inversiones</a:t>
            </a:r>
          </a:p>
          <a:p>
            <a:pPr marL="0" indent="0">
              <a:buNone/>
              <a:defRPr/>
            </a:pPr>
            <a:endParaRPr lang="es-AR" altLang="es-AR" sz="9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financia el 70% del costo total del proyecto presentado</a:t>
            </a:r>
          </a:p>
          <a:p>
            <a:pPr marL="0" indent="0">
              <a:buNone/>
              <a:defRPr/>
            </a:pPr>
            <a:endParaRPr lang="es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s-A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20983" y="6122468"/>
            <a:ext cx="2533650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AR" sz="2400" b="1" cap="all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  <a:endParaRPr lang="es-AR" sz="2400" b="1" cap="all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7188" y="2135730"/>
            <a:ext cx="793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BIENES DE CAPITAL NUEVOS, NACIONALES O EXTRANJEROS 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2966726" y="2676297"/>
            <a:ext cx="113931" cy="124764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57262" y="290231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E</a:t>
            </a:r>
          </a:p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INSTALACIONES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34702" y="3724028"/>
            <a:ext cx="307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Instalación de máquinas y equipos 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47537" y="3436156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Rediseño de Lay </a:t>
            </a:r>
            <a:r>
              <a:rPr lang="es-A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55249" y="3112207"/>
            <a:ext cx="4778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 planta. Ampliación o reforma de planta existente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75198" y="2734562"/>
            <a:ext cx="586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REALIZADAS SOBRE LA ESTRUCTURA PRODUCTIVA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7188" y="4383017"/>
            <a:ext cx="759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MATERIAS PRIMAS 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ASOCIADAS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PROYECTO DE </a:t>
            </a:r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INVERSIÓN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18968138">
            <a:off x="7180847" y="4182787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20% del proyecto</a:t>
            </a:r>
            <a:endParaRPr lang="es-AR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85614" y="5474799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OTROS RECURSOS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2972173" y="4985741"/>
            <a:ext cx="120655" cy="128829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/>
          <p:cNvSpPr txBox="1"/>
          <p:nvPr/>
        </p:nvSpPr>
        <p:spPr>
          <a:xfrm rot="19052169">
            <a:off x="6603391" y="5495702"/>
            <a:ext cx="19062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15% del proyecto</a:t>
            </a:r>
            <a:endParaRPr lang="es-AR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475607" y="5935482"/>
            <a:ext cx="20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 aplicación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455059" y="5430739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Honorarios asociados al proyecto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476686" y="4994758"/>
            <a:ext cx="2332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Gastos de nacionalización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sp>
        <p:nvSpPr>
          <p:cNvPr id="4" name="Rectángulo 1"/>
          <p:cNvSpPr>
            <a:spLocks noChangeArrowheads="1"/>
          </p:cNvSpPr>
          <p:nvPr/>
        </p:nvSpPr>
        <p:spPr bwMode="auto">
          <a:xfrm>
            <a:off x="39689" y="1006023"/>
            <a:ext cx="9008619" cy="8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  <a:defRPr/>
            </a:pPr>
            <a:r>
              <a:rPr lang="es-AR" altLang="es-AR" sz="2000" b="1" cap="all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Proyectos de capital de trabajo </a:t>
            </a:r>
          </a:p>
          <a:p>
            <a:pPr marL="0" indent="0">
              <a:buNone/>
              <a:defRPr/>
            </a:pPr>
            <a:endParaRPr lang="es-AR" altLang="es-AR" sz="9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altLang="es-A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financia el 100% del costo total del proyecto </a:t>
            </a:r>
            <a:r>
              <a:rPr lang="es-ES" altLang="es-A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presentado</a:t>
            </a:r>
            <a:endParaRPr lang="es-ES" altLang="es-A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20983" y="6122468"/>
            <a:ext cx="2533650" cy="46166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s-AR" sz="2400" b="1" cap="all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  <a:endParaRPr lang="es-AR" sz="2400" b="1" cap="all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689" y="2274449"/>
            <a:ext cx="893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Adquisición De materias Primas e insumos vinculados a la actividad productiva que agrega valor   </a:t>
            </a:r>
            <a:endParaRPr lang="es-A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brir llave 12"/>
          <p:cNvSpPr/>
          <p:nvPr/>
        </p:nvSpPr>
        <p:spPr>
          <a:xfrm>
            <a:off x="3223209" y="3262757"/>
            <a:ext cx="157546" cy="148280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509245" y="3800962"/>
            <a:ext cx="26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GASTOS OPERATIVOS 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53715" y="4524126"/>
            <a:ext cx="5420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Otros gastos asociados al funcionamiento regular de la empresa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553715" y="4141621"/>
            <a:ext cx="5517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Honorarios para servicios profesionales, contables, legales, otros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39336" y="3571494"/>
            <a:ext cx="543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Gastos de </a:t>
            </a:r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consultoría </a:t>
            </a:r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certificaciones de </a:t>
            </a:r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calidad, herramientas de diferenciación, innovación de procesos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24957" y="3194189"/>
            <a:ext cx="449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Servicios, combustible, fletes, gastos de exportación</a:t>
            </a:r>
            <a:endParaRPr lang="es-A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7186" y="5200267"/>
            <a:ext cx="306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SALARIOS DEL PERSONAL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571361" y="5200267"/>
            <a:ext cx="422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2 </a:t>
            </a:r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veces </a:t>
            </a:r>
            <a:r>
              <a:rPr 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equivalente </a:t>
            </a:r>
            <a:r>
              <a:rPr 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 masa salarial mensual</a:t>
            </a:r>
          </a:p>
        </p:txBody>
      </p:sp>
      <p:sp>
        <p:nvSpPr>
          <p:cNvPr id="21" name="Abrir llave 20"/>
          <p:cNvSpPr/>
          <p:nvPr/>
        </p:nvSpPr>
        <p:spPr>
          <a:xfrm>
            <a:off x="3252293" y="5157669"/>
            <a:ext cx="107359" cy="714613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29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18" t="12184" r="10052" b="-18849"/>
          <a:stretch/>
        </p:blipFill>
        <p:spPr>
          <a:xfrm>
            <a:off x="530195" y="1016814"/>
            <a:ext cx="7920000" cy="691242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34564" y="4629993"/>
            <a:ext cx="2179676" cy="10419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/>
          <p:cNvSpPr/>
          <p:nvPr/>
        </p:nvSpPr>
        <p:spPr>
          <a:xfrm>
            <a:off x="2877882" y="5716759"/>
            <a:ext cx="1513367" cy="7628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 rot="16837517">
            <a:off x="-1672935" y="3161051"/>
            <a:ext cx="508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NUESTRA WEB!!!</a:t>
            </a:r>
          </a:p>
        </p:txBody>
      </p:sp>
      <p:sp>
        <p:nvSpPr>
          <p:cNvPr id="11" name="Elipse 10"/>
          <p:cNvSpPr/>
          <p:nvPr/>
        </p:nvSpPr>
        <p:spPr>
          <a:xfrm>
            <a:off x="6061416" y="3677163"/>
            <a:ext cx="2179676" cy="13560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9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9144001" cy="112627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16837517">
            <a:off x="-1630266" y="3663958"/>
            <a:ext cx="507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NUESTRA WEB!!!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838" t="6290" r="24819" b="5659"/>
          <a:stretch/>
        </p:blipFill>
        <p:spPr>
          <a:xfrm>
            <a:off x="1646172" y="899886"/>
            <a:ext cx="7294628" cy="59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9144001" cy="112627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 rot="16837517">
            <a:off x="-1851456" y="3281286"/>
            <a:ext cx="5244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 NUESTRA WEB!!!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36" y="835128"/>
            <a:ext cx="7411452" cy="59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POWERPOINT_Secretaría-de-Agricultura,-Ganadería-y-Pesca-T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838"/>
            <a:ext cx="9144000" cy="63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4098685"/>
            <a:ext cx="9144000" cy="1943100"/>
          </a:xfrm>
          <a:prstGeom prst="rect">
            <a:avLst/>
          </a:prstGeom>
          <a:solidFill>
            <a:srgbClr val="0086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3" dirty="0"/>
          </a:p>
        </p:txBody>
      </p:sp>
      <p:pic>
        <p:nvPicPr>
          <p:cNvPr id="49156" name="Picture 9" descr="http://www.alimentosargentinos.gob.ar/HomeAlimentos/BancoImagenes/fotos/tumblr/Lacteos/02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85" y="4510455"/>
            <a:ext cx="17145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5" descr="http://www.alimentosargentinos.gob.ar/HomeAlimentos/BancoImagenes/fotos/tumblr/Bebidas/03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66" y="4510455"/>
            <a:ext cx="17145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7" descr="http://www.alimentosargentinos.gob.ar/HomeAlimentos/BancoImagenes/fotos/tumblr/FrutasHortalizas/0064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2" y="4500198"/>
            <a:ext cx="171450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Imagen 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" y="4510455"/>
            <a:ext cx="1809750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 descr="Imagen 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335" y="4510455"/>
            <a:ext cx="1710103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1 CuadroTexto"/>
          <p:cNvSpPr txBox="1">
            <a:spLocks noChangeArrowheads="1"/>
          </p:cNvSpPr>
          <p:nvPr/>
        </p:nvSpPr>
        <p:spPr bwMode="auto">
          <a:xfrm>
            <a:off x="42497" y="2162912"/>
            <a:ext cx="9144000" cy="200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492" b="1">
                <a:cs typeface="Arial" panose="020B0604020202020204" pitchFamily="34" charset="0"/>
              </a:rPr>
              <a:t>Coordinación de Gestión de Proyectos Agroalimentarios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AR" sz="2492" b="1">
                <a:cs typeface="Arial" panose="020B0604020202020204" pitchFamily="34" charset="0"/>
              </a:rPr>
              <a:t>Tel.: (54) 11-4349-2043/2096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AR" sz="2492" b="1">
                <a:cs typeface="Arial" panose="020B0604020202020204" pitchFamily="34" charset="0"/>
                <a:hlinkClick r:id="rId11"/>
              </a:rPr>
              <a:t>proyectosagroalimentarios@magyp.gob.ar</a:t>
            </a:r>
            <a:endParaRPr lang="es-ES" altLang="es-AR" sz="2492" b="1"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AR" sz="2492" b="1">
                <a:cs typeface="Arial" panose="020B0604020202020204" pitchFamily="34" charset="0"/>
              </a:rPr>
              <a:t>http://www.alimentosargentinos.gob.ar/HomeAlimentos/CGPA/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AR" sz="2492" b="1">
                <a:cs typeface="Arial" panose="020B0604020202020204" pitchFamily="34" charset="0"/>
              </a:rPr>
              <a:t>Av. Paseo Colon 982 Piso 3 Of 140 (C1063ACW)</a:t>
            </a:r>
            <a:endParaRPr lang="es-AR" altLang="es-AR" sz="2492" b="1">
              <a:cs typeface="Arial" panose="020B0604020202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96362" y="5565532"/>
            <a:ext cx="8362950" cy="5469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954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 U C H A S   G R A C I A S !!!!</a:t>
            </a:r>
          </a:p>
        </p:txBody>
      </p:sp>
    </p:spTree>
    <p:extLst>
      <p:ext uri="{BB962C8B-B14F-4D97-AF65-F5344CB8AC3E}">
        <p14:creationId xmlns:p14="http://schemas.microsoft.com/office/powerpoint/2010/main" val="3968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 bwMode="auto">
          <a:xfrm>
            <a:off x="554038" y="1447800"/>
            <a:ext cx="8375650" cy="156966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sz="32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Financiamiento Proyectos </a:t>
            </a:r>
            <a:r>
              <a:rPr lang="es-AR" sz="3200" b="1" i="1" cap="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agroalimentarios / AGROINDUSTRIALES </a:t>
            </a:r>
            <a:endParaRPr lang="es-AR" sz="3200" b="1" i="1" cap="all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 CuadroTexto"/>
          <p:cNvSpPr txBox="1"/>
          <p:nvPr/>
        </p:nvSpPr>
        <p:spPr bwMode="auto">
          <a:xfrm>
            <a:off x="2557471" y="4710471"/>
            <a:ext cx="381158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4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Instrumentos </a:t>
            </a:r>
            <a:r>
              <a:rPr lang="es-AR" sz="2400" b="1" i="1" cap="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IMPLEMENTADOS por la </a:t>
            </a:r>
            <a:r>
              <a:rPr lang="es-AR" sz="2400" b="1" i="1" cap="all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ssayb</a:t>
            </a:r>
            <a:r>
              <a:rPr lang="es-AR" sz="2400" b="1" i="1" cap="all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s-AR" sz="2400" b="1" i="1" cap="all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minagro</a:t>
            </a:r>
            <a:endParaRPr lang="es-AR" sz="2400" b="1" i="1" cap="all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3645956" y="3189895"/>
            <a:ext cx="1448657" cy="15205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82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13016" y="1050927"/>
            <a:ext cx="8928242" cy="5807076"/>
            <a:chOff x="17463" y="1050925"/>
            <a:chExt cx="9675812" cy="5475288"/>
          </a:xfrm>
        </p:grpSpPr>
        <p:sp>
          <p:nvSpPr>
            <p:cNvPr id="6" name="1 CuadroTexto"/>
            <p:cNvSpPr txBox="1"/>
            <p:nvPr/>
          </p:nvSpPr>
          <p:spPr bwMode="auto">
            <a:xfrm>
              <a:off x="3049587" y="1050925"/>
              <a:ext cx="3858532" cy="3163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2400" b="1" i="1" cap="all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¿Quienes son los BENEFICIARIOS?</a:t>
              </a:r>
            </a:p>
            <a:p>
              <a:pPr algn="ctr">
                <a:defRPr/>
              </a:pPr>
              <a:endParaRPr lang="es-AR" sz="14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es-AR" sz="2000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Productores Primarios que busquen agregar valor o </a:t>
              </a:r>
              <a:r>
                <a:rPr lang="es-AR" sz="2000" dirty="0" err="1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MiPyMEs</a:t>
              </a:r>
              <a:r>
                <a:rPr lang="es-AR" sz="2000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  Agroalimentarias o Agroindustriales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s-AR" sz="2000" dirty="0">
                  <a:latin typeface="Times New Roman" pitchFamily="18" charset="0"/>
                  <a:ea typeface="MS PGothic" pitchFamily="34" charset="-128"/>
                  <a:cs typeface="Times New Roman" pitchFamily="18" charset="0"/>
                </a:rPr>
                <a:t>Con Agregado de Valor</a:t>
              </a:r>
            </a:p>
          </p:txBody>
        </p:sp>
        <p:pic>
          <p:nvPicPr>
            <p:cNvPr id="7" name="Picture 19" descr="http://3.bp.blogspot.com/-NL49qfRKfMc/VI79Bj0NbQI/AAAAAAAAkFo/fi2zlPu0xOc/s1600/Contratos%2Bde%2BTrabaj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466" y="4088041"/>
              <a:ext cx="2673809" cy="2130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http://4.bp.blogspot.com/-P219ERFnPFg/VaOvk5dJqWI/AAAAAAAADSs/7anyHyppqdE/s1600/despido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14" y="1236719"/>
              <a:ext cx="2326976" cy="237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http://4.bp.blogspot.com/-8TdqA-OodWE/UYE051S5b7I/AAAAAAAAA1M/8MXa3iZDHfQ/s1600/extinci%C3%B3n+de+la+relaci%C3%B3n+laboral+por+mutuo+acuerd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3" y="4088041"/>
              <a:ext cx="3353736" cy="2438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http://2.bp.blogspot.com/-OpUi58Zab1Y/VJLsBN5mWvI/AAAAAAAAkMk/ysZiCCydp-k/s1600/Modificaciones%2BContrato%2Bde%2BTrabaj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894" y="1050925"/>
              <a:ext cx="2585381" cy="271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 descr="http://previews.123rf.com/images/bloomua/bloomua1310/bloomua131000023/23211554-Retrato-de-un-joven-hombre-de-negocios-pensativo-sosteniendo-un-marcador-y-dibujar-un-concepto-de-pr-Foto-de-archiv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8525" y="3679875"/>
              <a:ext cx="3651287" cy="257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7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5 CuadroTexto"/>
          <p:cNvSpPr txBox="1">
            <a:spLocks noChangeArrowheads="1"/>
          </p:cNvSpPr>
          <p:nvPr/>
        </p:nvSpPr>
        <p:spPr bwMode="auto">
          <a:xfrm>
            <a:off x="228600" y="606669"/>
            <a:ext cx="3007555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AR" sz="258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 HACER?????</a:t>
            </a:r>
            <a:endParaRPr lang="es-AR" altLang="es-AR" sz="258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8" descr="Membr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847"/>
            <a:ext cx="9144001" cy="1126273"/>
          </a:xfrm>
          <a:prstGeom prst="rect">
            <a:avLst/>
          </a:prstGeom>
        </p:spPr>
      </p:pic>
      <p:sp>
        <p:nvSpPr>
          <p:cNvPr id="6" name="13 CuadroTexto"/>
          <p:cNvSpPr txBox="1">
            <a:spLocks noChangeArrowheads="1"/>
          </p:cNvSpPr>
          <p:nvPr/>
        </p:nvSpPr>
        <p:spPr bwMode="auto">
          <a:xfrm>
            <a:off x="1" y="1547766"/>
            <a:ext cx="898720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Resolución 103-E/2017 </a:t>
            </a:r>
            <a:r>
              <a:rPr lang="es-AR" alt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MINISTERIO DE PRODUCCIÓN - SECRETARÍA DE EMPRENDEDORES Y DE LA PEQUEÑA Y MEDIANA EMPRESA para la clasificación </a:t>
            </a:r>
            <a:r>
              <a:rPr lang="es-AR" alt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empresas según sectores establece </a:t>
            </a:r>
            <a:r>
              <a:rPr lang="es-AR" altLang="es-A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las ventas anuales no superen los siguientes </a:t>
            </a:r>
            <a:r>
              <a:rPr lang="es-AR" altLang="es-A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valores.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AR" altLang="es-A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Sectores de interés de la </a:t>
            </a:r>
            <a:r>
              <a:rPr lang="es-AR" altLang="es-A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SSAyB</a:t>
            </a:r>
            <a:endParaRPr lang="es-AR" altLang="es-A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58954"/>
              </p:ext>
            </p:extLst>
          </p:nvPr>
        </p:nvGraphicFramePr>
        <p:xfrm>
          <a:off x="551352" y="4116648"/>
          <a:ext cx="3628762" cy="2575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14"/>
                <a:gridCol w="1370346"/>
                <a:gridCol w="1307102"/>
              </a:tblGrid>
              <a:tr h="641424">
                <a:tc>
                  <a:txBody>
                    <a:bodyPr/>
                    <a:lstStyle/>
                    <a:p>
                      <a:pPr algn="ctr"/>
                      <a:r>
                        <a:rPr lang="es-A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Sector</a:t>
                      </a:r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s-AR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AR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Categoría</a:t>
                      </a:r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Agropecuario 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Industria y Minería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</a:tr>
              <a:tr h="401403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Micro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$3.000.000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$10.500.000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</a:tr>
              <a:tr h="354842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Pequeña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$19.000.000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$64.000.000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</a:tr>
              <a:tr h="589075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Mediana Tramo 1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$145.000.000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$520.000.000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</a:tr>
              <a:tr h="589075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Mediana Tramo 2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$230.000.000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1300" dirty="0" smtClean="0">
                          <a:latin typeface="Georgia" pitchFamily="18" charset="0"/>
                          <a:cs typeface="Times New Roman" pitchFamily="18" charset="0"/>
                        </a:rPr>
                        <a:t>$760.000.000</a:t>
                      </a:r>
                      <a:endParaRPr lang="es-AR" sz="1300" dirty="0"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7" marR="91437" marT="42202" marB="42202" anchor="ctr"/>
                </a:tc>
              </a:tr>
            </a:tbl>
          </a:graphicData>
        </a:graphic>
      </p:graphicFrame>
      <p:pic>
        <p:nvPicPr>
          <p:cNvPr id="9" name="Picture 16" descr="http://www.irenemolins.com/web/wp-content/uploads/2015/05/UOZC_seleccion_de_perso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03" y="4227750"/>
            <a:ext cx="3500674" cy="22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177597"/>
              </p:ext>
            </p:extLst>
          </p:nvPr>
        </p:nvGraphicFramePr>
        <p:xfrm>
          <a:off x="1594549" y="2798395"/>
          <a:ext cx="5954903" cy="121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182"/>
                <a:gridCol w="3468721"/>
              </a:tblGrid>
              <a:tr h="443291">
                <a:tc>
                  <a:txBody>
                    <a:bodyPr/>
                    <a:lstStyle/>
                    <a:p>
                      <a:pPr algn="ctr"/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Sector    </a:t>
                      </a:r>
                    </a:p>
                  </a:txBody>
                  <a:tcPr marL="91418" marR="91418" marT="42183" marB="421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Sección 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42183" marB="42183" anchor="ctr"/>
                </a:tc>
              </a:tr>
              <a:tr h="455301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Agropecuario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42183" marB="42183"/>
                </a:tc>
                <a:tc>
                  <a:txBody>
                    <a:bodyPr/>
                    <a:lstStyle/>
                    <a:p>
                      <a:pPr marL="266700" indent="-266700" algn="just"/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A. Agricultura. Ganadería, Silvicultura y  Pesca 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42183" marB="42183" anchor="ctr"/>
                </a:tc>
              </a:tr>
              <a:tr h="312346">
                <a:tc>
                  <a:txBody>
                    <a:bodyPr/>
                    <a:lstStyle/>
                    <a:p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Industria 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42183" marB="42183"/>
                </a:tc>
                <a:tc>
                  <a:txBody>
                    <a:bodyPr/>
                    <a:lstStyle/>
                    <a:p>
                      <a:pPr marL="266700" indent="-266700" algn="just">
                        <a:tabLst>
                          <a:tab pos="361950" algn="l"/>
                        </a:tabLst>
                      </a:pPr>
                      <a:r>
                        <a:rPr lang="es-A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C.   Industria Manufacturera</a:t>
                      </a:r>
                      <a:endParaRPr lang="es-AR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8" marR="91418" marT="42183" marB="42183" anchor="ctr"/>
                </a:tc>
              </a:tr>
            </a:tbl>
          </a:graphicData>
        </a:graphic>
      </p:graphicFrame>
      <p:sp>
        <p:nvSpPr>
          <p:cNvPr id="11" name="CuadroTexto 2"/>
          <p:cNvSpPr txBox="1">
            <a:spLocks noChangeArrowheads="1"/>
          </p:cNvSpPr>
          <p:nvPr/>
        </p:nvSpPr>
        <p:spPr bwMode="auto">
          <a:xfrm>
            <a:off x="2660313" y="1097356"/>
            <a:ext cx="366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CATEGORIZACIÓN </a:t>
            </a:r>
            <a:r>
              <a:rPr lang="es-ES" altLang="es-AR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MiPyME</a:t>
            </a:r>
            <a:endParaRPr lang="es-ES" altLang="es-AR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 bwMode="auto">
          <a:xfrm>
            <a:off x="554041" y="1447801"/>
            <a:ext cx="8375650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sz="32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Financiamiento Proyectos agroalimentarios 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005197" y="2591187"/>
            <a:ext cx="1198186" cy="11970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1 CuadroTexto"/>
          <p:cNvSpPr txBox="1"/>
          <p:nvPr/>
        </p:nvSpPr>
        <p:spPr bwMode="auto">
          <a:xfrm>
            <a:off x="1257492" y="5317692"/>
            <a:ext cx="2747707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INSTRUMENTOS  </a:t>
            </a:r>
          </a:p>
          <a:p>
            <a:pPr algn="ctr">
              <a:defRPr/>
            </a:pPr>
            <a:endParaRPr lang="es-AR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AR" sz="2000" b="1" cap="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bancarioS</a:t>
            </a:r>
            <a:endParaRPr lang="es-AR" sz="1000" b="1" i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1 CuadroTexto"/>
          <p:cNvSpPr txBox="1"/>
          <p:nvPr/>
        </p:nvSpPr>
        <p:spPr bwMode="auto">
          <a:xfrm>
            <a:off x="5203383" y="5317691"/>
            <a:ext cx="2747707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INSTRUMENTOS </a:t>
            </a:r>
          </a:p>
          <a:p>
            <a:pPr algn="ctr">
              <a:defRPr/>
            </a:pPr>
            <a:endParaRPr lang="es-AR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AR" sz="2000" b="1" cap="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bancarioS</a:t>
            </a:r>
            <a:endParaRPr lang="es-AR" sz="1000" b="1" i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89690" y="3809149"/>
            <a:ext cx="502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Líneas </a:t>
            </a:r>
            <a:r>
              <a:rPr lang="es-AR" sz="3200" b="1" cap="all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Créditos</a:t>
            </a:r>
            <a:endParaRPr lang="es-AR" sz="3200" b="1" cap="all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echa curvada hacia la derecha 6"/>
          <p:cNvSpPr/>
          <p:nvPr/>
        </p:nvSpPr>
        <p:spPr>
          <a:xfrm>
            <a:off x="2177142" y="4414841"/>
            <a:ext cx="859972" cy="828235"/>
          </a:xfrm>
          <a:prstGeom prst="curvedRightArrow">
            <a:avLst>
              <a:gd name="adj1" fmla="val 25000"/>
              <a:gd name="adj2" fmla="val 50000"/>
              <a:gd name="adj3" fmla="val 237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6096001" y="4351193"/>
            <a:ext cx="731520" cy="891883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6"/>
            <a:ext cx="9144001" cy="1126273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 bwMode="auto">
          <a:xfrm>
            <a:off x="554041" y="1447801"/>
            <a:ext cx="8375650" cy="107721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sz="3200" b="1" i="1" cap="all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Financiamiento Proyectos agroalimentarios 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4005197" y="2591187"/>
            <a:ext cx="1198186" cy="11970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1 CuadroTexto"/>
          <p:cNvSpPr txBox="1"/>
          <p:nvPr/>
        </p:nvSpPr>
        <p:spPr bwMode="auto">
          <a:xfrm>
            <a:off x="1257492" y="5317692"/>
            <a:ext cx="2747707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INSTRUMENTOS  </a:t>
            </a:r>
          </a:p>
          <a:p>
            <a:pPr algn="ctr">
              <a:defRPr/>
            </a:pPr>
            <a:endParaRPr lang="es-AR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AR" sz="2000" b="1" cap="al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bancarioS</a:t>
            </a:r>
            <a:endParaRPr lang="es-AR" sz="1000" b="1" i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89690" y="3809149"/>
            <a:ext cx="5029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Líneas </a:t>
            </a:r>
            <a:r>
              <a:rPr lang="es-AR" sz="3200" b="1" cap="all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AR" sz="3200" b="1" cap="all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Créditos</a:t>
            </a:r>
            <a:endParaRPr lang="es-AR" sz="3200" b="1" cap="all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echa curvada hacia la derecha 6"/>
          <p:cNvSpPr/>
          <p:nvPr/>
        </p:nvSpPr>
        <p:spPr>
          <a:xfrm>
            <a:off x="2177142" y="4414841"/>
            <a:ext cx="859972" cy="828235"/>
          </a:xfrm>
          <a:prstGeom prst="curvedRightArrow">
            <a:avLst>
              <a:gd name="adj1" fmla="val 25000"/>
              <a:gd name="adj2" fmla="val 50000"/>
              <a:gd name="adj3" fmla="val 237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2 CuadroTexto"/>
          <p:cNvSpPr txBox="1">
            <a:spLocks noChangeArrowheads="1"/>
          </p:cNvSpPr>
          <p:nvPr/>
        </p:nvSpPr>
        <p:spPr bwMode="auto">
          <a:xfrm>
            <a:off x="352428" y="2214848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AR" alt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CÓDIGOS DE ACTIVIDADES ECONÓMICAS ELEGIBLES: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08327" y="2700056"/>
            <a:ext cx="8131628" cy="3217639"/>
          </a:xfrm>
          <a:prstGeom prst="roundRect">
            <a:avLst>
              <a:gd name="adj" fmla="val 2346"/>
            </a:avLst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marL="342914" lvl="1" indent="-342914">
              <a:buFontTx/>
              <a:buChar char="-"/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01.4510 Cría de ganado porcino, excepto la realizada en cabañas.</a:t>
            </a:r>
          </a:p>
          <a:p>
            <a:pPr marL="0" lvl="1"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14" lvl="1" indent="-342914">
              <a:buFontTx/>
              <a:buChar char="-"/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01.4810 Cría de aves de corral, excepto para la producción de huevos.</a:t>
            </a:r>
          </a:p>
          <a:p>
            <a:pPr marL="0" lvl="1"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14" lvl="1" indent="-342914">
              <a:buFontTx/>
              <a:buChar char="-"/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01.4820 Producción de huevos.</a:t>
            </a:r>
          </a:p>
          <a:p>
            <a:pPr marL="342914" lvl="1" indent="-342914">
              <a:buFontTx/>
              <a:buChar char="-"/>
              <a:defRPr/>
            </a:pPr>
            <a:endParaRPr lang="es-AR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lvl="1" indent="-342914">
              <a:buFontTx/>
              <a:buChar char="-"/>
              <a:defRPr/>
            </a:pPr>
            <a:r>
              <a:rPr lang="es-AR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01.6140 Servicios de post cosecha. </a:t>
            </a:r>
          </a:p>
        </p:txBody>
      </p:sp>
      <p:sp>
        <p:nvSpPr>
          <p:cNvPr id="34823" name="1 Rectángulo"/>
          <p:cNvSpPr>
            <a:spLocks noChangeArrowheads="1"/>
          </p:cNvSpPr>
          <p:nvPr/>
        </p:nvSpPr>
        <p:spPr bwMode="auto">
          <a:xfrm>
            <a:off x="136525" y="460377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AR" altLang="es-AR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VIGENTES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AR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8" descr="Membre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283" cy="1126800"/>
          </a:xfrm>
          <a:prstGeom prst="rect">
            <a:avLst/>
          </a:prstGeom>
        </p:spPr>
      </p:pic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8509" y="961590"/>
            <a:ext cx="91489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sz="2400" b="1" dirty="0">
                <a:solidFill>
                  <a:srgbClr val="00B0F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FINANCIAMIENTO PARA LA CONSTRUCCIÓN O ADQUISICIÓN DE GALPONES NUEVOS O USADOS PARA ACTIVIDADES PORCINAS, AVÍCOLAS Y DE POST COSECHA</a:t>
            </a:r>
          </a:p>
        </p:txBody>
      </p:sp>
      <p:pic>
        <p:nvPicPr>
          <p:cNvPr id="9" name="10 Imagen" descr="Logo-ministe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8" y="6119389"/>
            <a:ext cx="3186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5" y="6119391"/>
            <a:ext cx="346868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15685" y="1776047"/>
            <a:ext cx="8425979" cy="99959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just">
              <a:defRPr/>
            </a:pP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USUARIOS:</a:t>
            </a:r>
            <a:r>
              <a:rPr 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Micro, Pequeñas y Medianas Empresas agropecuarias y agroindustriales de todo el territorio nacional que desarrollen actividades de producción porcina, avícola y de post </a:t>
            </a:r>
            <a:r>
              <a:rPr lang="es-AR" altLang="es-AR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cosecha</a:t>
            </a:r>
            <a:endParaRPr lang="es-AR" altLang="es-AR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15686" y="3339218"/>
            <a:ext cx="8425978" cy="407849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>
              <a:defRPr/>
            </a:pP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PLAZO FIJO: Hasta CINCO (5) </a:t>
            </a:r>
            <a:r>
              <a:rPr lang="es-AR" altLang="es-AR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endParaRPr lang="es-AR" altLang="es-AR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5685" y="3781951"/>
            <a:ext cx="8425979" cy="38479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>
              <a:defRPr/>
            </a:pP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MONTO MÁXIMO: Hasta $ 35.000.000.-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15686" y="2821685"/>
            <a:ext cx="8425978" cy="48944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just">
              <a:defRPr/>
            </a:pP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DESTINO: </a:t>
            </a:r>
            <a:r>
              <a:rPr 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o Adquisición de Galpones Industriales nuevos y </a:t>
            </a:r>
            <a:r>
              <a:rPr lang="es-AR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usados</a:t>
            </a:r>
            <a:endParaRPr lang="es-AR" altLang="es-AR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25984" y="4212730"/>
            <a:ext cx="8515680" cy="193075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4318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just">
              <a:defRPr/>
            </a:pP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INTERÉS: </a:t>
            </a:r>
            <a:r>
              <a:rPr lang="es-ES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proyectos de plazo hasta 3 años: Se percibirá una tasa de interés del 17% TNA Fija. Para proyectos con plazos mayores a 3 años: Los primeros 3 años se aplicará una tasa de interés del 18% TNA Fija, luego regirá la TACG (hoy en 24%) con sus oscilaciones a través del tiempo. En los </a:t>
            </a:r>
            <a:r>
              <a:rPr lang="es-ES" altLang="es-AR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</a:t>
            </a:r>
            <a:r>
              <a:rPr lang="es-ES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tasas fijas se aplicará la bonificación de </a:t>
            </a: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menos 4 </a:t>
            </a:r>
            <a:r>
              <a:rPr lang="es-AR" altLang="es-AR" sz="1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p.p.a</a:t>
            </a: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+ 2 </a:t>
            </a:r>
            <a:r>
              <a:rPr lang="es-AR" altLang="es-AR" sz="1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p.p.a</a:t>
            </a:r>
            <a:r>
              <a:rPr lang="es-AR" alt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adicionales en concepto de inclusión financiera o proyectos a desarrollarse en provincias </a:t>
            </a:r>
            <a:r>
              <a:rPr lang="es-AR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Plan Belgrano </a:t>
            </a:r>
            <a:endParaRPr lang="es-ES" altLang="es-AR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12" name="10 Imagen" descr="Logo-ministeri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7" y="6143483"/>
            <a:ext cx="3686172" cy="6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1 Rectángulo"/>
          <p:cNvSpPr>
            <a:spLocks noChangeArrowheads="1"/>
          </p:cNvSpPr>
          <p:nvPr/>
        </p:nvSpPr>
        <p:spPr bwMode="auto">
          <a:xfrm>
            <a:off x="136525" y="33814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AR" altLang="es-AR" sz="1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INSTRUMENTOS VIGENTES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AR" sz="1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05" y="6228248"/>
            <a:ext cx="346868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4" name="Picture 38" descr="Membre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059"/>
            <a:ext cx="9148285" cy="1126800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6014" y="565216"/>
            <a:ext cx="91489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AR" sz="2400" b="1" smtClean="0">
                <a:solidFill>
                  <a:srgbClr val="00B0F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FINANCIAMIENTO </a:t>
            </a:r>
            <a:r>
              <a:rPr lang="es-AR" sz="2400" b="1" dirty="0">
                <a:solidFill>
                  <a:srgbClr val="00B0F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PARA LA CONSTRUCCIÓN O ADQUISICIÓN DE GALPONES NUEVOS O USADOS PARA ACTIVIDADES PORCINAS, AVÍCOLAS Y DE POST COSECHA</a:t>
            </a:r>
          </a:p>
        </p:txBody>
      </p:sp>
    </p:spTree>
    <p:extLst>
      <p:ext uri="{BB962C8B-B14F-4D97-AF65-F5344CB8AC3E}">
        <p14:creationId xmlns:p14="http://schemas.microsoft.com/office/powerpoint/2010/main" val="14539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5 CuadroTexto"/>
          <p:cNvSpPr txBox="1">
            <a:spLocks noChangeArrowheads="1"/>
          </p:cNvSpPr>
          <p:nvPr/>
        </p:nvSpPr>
        <p:spPr bwMode="auto">
          <a:xfrm>
            <a:off x="177313" y="609600"/>
            <a:ext cx="4069704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AR" sz="258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QUE ACORDAMOS…</a:t>
            </a:r>
            <a:endParaRPr lang="es-AR" altLang="es-AR" sz="258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8" descr="Membr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847"/>
            <a:ext cx="9144001" cy="11262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71060" y="1605516"/>
            <a:ext cx="3909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/>
              <a:t>NÚMEROS “MI GALPÓN”</a:t>
            </a:r>
            <a:endParaRPr lang="es-AR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068221" y="2266557"/>
            <a:ext cx="7120281" cy="1250950"/>
            <a:chOff x="1068221" y="2711057"/>
            <a:chExt cx="7120281" cy="1250950"/>
          </a:xfrm>
        </p:grpSpPr>
        <p:sp>
          <p:nvSpPr>
            <p:cNvPr id="2" name="Rectángulo 1"/>
            <p:cNvSpPr/>
            <p:nvPr/>
          </p:nvSpPr>
          <p:spPr>
            <a:xfrm>
              <a:off x="1068221" y="3151866"/>
              <a:ext cx="2891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0"/>
                </a:spcAft>
              </a:pPr>
              <a:r>
                <a:rPr lang="es-AR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135 </a:t>
              </a:r>
              <a:r>
                <a:rPr lang="es-AR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Solicitudes presentadas </a:t>
              </a:r>
              <a:endParaRPr lang="es-A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uadro de texto 2"/>
            <p:cNvSpPr txBox="1">
              <a:spLocks noChangeArrowheads="1"/>
            </p:cNvSpPr>
            <p:nvPr/>
          </p:nvSpPr>
          <p:spPr bwMode="auto">
            <a:xfrm>
              <a:off x="4325921" y="2826627"/>
              <a:ext cx="3862581" cy="10198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r>
                <a:rPr lang="es-ES" sz="1600" b="1" kern="12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b="1" kern="1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 aplican o se encuentran </a:t>
              </a:r>
              <a:r>
                <a:rPr lang="es-ES" sz="1600" b="1" kern="1200" dirty="0" smtClean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pendientes de documentación por parte de la empresa</a:t>
              </a:r>
              <a:endParaRPr lang="es-A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A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Abrir llave 9"/>
            <p:cNvSpPr/>
            <p:nvPr/>
          </p:nvSpPr>
          <p:spPr>
            <a:xfrm>
              <a:off x="3873650" y="2711057"/>
              <a:ext cx="317500" cy="1250950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384672" y="3817220"/>
            <a:ext cx="6584244" cy="1988513"/>
            <a:chOff x="1384672" y="3817220"/>
            <a:chExt cx="6584244" cy="1988513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4325921" y="4010116"/>
              <a:ext cx="3642995" cy="14773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C55A1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r>
                <a:rPr lang="es-ES" sz="1600" b="1" kern="1200" dirty="0" smtClean="0">
                  <a:solidFill>
                    <a:srgbClr val="C55A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b="1" dirty="0" smtClean="0">
                  <a:solidFill>
                    <a:srgbClr val="C55A1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s-ES" sz="1600" b="1" kern="1200" dirty="0" smtClean="0">
                  <a:solidFill>
                    <a:srgbClr val="C55A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ormulario </a:t>
              </a:r>
              <a:r>
                <a:rPr lang="es-ES" sz="1600" b="1" kern="1200" dirty="0">
                  <a:solidFill>
                    <a:srgbClr val="C55A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 proyecto </a:t>
              </a:r>
              <a:r>
                <a:rPr lang="es-ES" sz="1600" b="1" kern="1200" dirty="0" smtClean="0">
                  <a:solidFill>
                    <a:srgbClr val="C55A1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enviado</a:t>
              </a:r>
              <a:endParaRPr lang="es-A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s-ES" sz="1600" b="1" kern="1200" dirty="0" smtClean="0">
                  <a:solidFill>
                    <a:srgbClr val="53813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23 </a:t>
              </a:r>
              <a:r>
                <a:rPr lang="es-ES" sz="1600" b="1" kern="1200" dirty="0">
                  <a:solidFill>
                    <a:srgbClr val="385623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 elegibilidad técnica aprobada y derivada al MDP y de este al BNA </a:t>
              </a:r>
              <a:endParaRPr lang="es-A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r>
                <a:rPr lang="es-ES" sz="1600" b="1" kern="1200" dirty="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600" b="1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 análisis técnico (Subsecretaría de Ganadería) </a:t>
              </a:r>
              <a:endParaRPr lang="es-A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1384672" y="4746356"/>
              <a:ext cx="24465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</a:pPr>
              <a:r>
                <a:rPr lang="es-AR" b="1" dirty="0" smtClean="0">
                  <a:solidFill>
                    <a:srgbClr val="2F5496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  <a:r>
                <a:rPr lang="es-AR" b="1" dirty="0" smtClean="0">
                  <a:solidFill>
                    <a:srgbClr val="2F5496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AR" b="1" dirty="0">
                  <a:solidFill>
                    <a:srgbClr val="2F5496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Solicitudes elegibles </a:t>
              </a:r>
              <a:endParaRPr lang="es-AR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Abrir llave 10"/>
            <p:cNvSpPr/>
            <p:nvPr/>
          </p:nvSpPr>
          <p:spPr>
            <a:xfrm>
              <a:off x="3815863" y="3817220"/>
              <a:ext cx="431154" cy="1988513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AR"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229218" y="6095624"/>
            <a:ext cx="8559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s-E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811</a:t>
            </a:r>
            <a:r>
              <a:rPr lang="es-E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 $ Monto estimado de los proyectos </a:t>
            </a:r>
            <a:r>
              <a:rPr lang="es-E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solicitados</a:t>
            </a:r>
            <a:endParaRPr lang="es-A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3615</TotalTime>
  <Words>957</Words>
  <Application>Microsoft Office PowerPoint</Application>
  <PresentationFormat>Presentación en pantalla (4:3)</PresentationFormat>
  <Paragraphs>170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Georgia</vt:lpstr>
      <vt:lpstr>Times New Roman</vt:lpstr>
      <vt:lpstr>Tw Cen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MAGyP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Rosa Andrade</dc:creator>
  <cp:lastModifiedBy>Cristian Sebastian Garcia</cp:lastModifiedBy>
  <cp:revision>307</cp:revision>
  <cp:lastPrinted>2017-05-18T21:32:12Z</cp:lastPrinted>
  <dcterms:created xsi:type="dcterms:W3CDTF">2016-10-17T18:30:34Z</dcterms:created>
  <dcterms:modified xsi:type="dcterms:W3CDTF">2017-05-22T15:05:11Z</dcterms:modified>
</cp:coreProperties>
</file>